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elvetica Neue" panose="0200040300000009000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Bold" panose="020B080603050402020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w8yv4QeaZzjSwCNd5V9rFo8DLq4ArcoKoH4KGhhzpTM/edit?usp=sharing" TargetMode="External"/><Relationship Id="rId3" Type="http://schemas.openxmlformats.org/officeDocument/2006/relationships/image" Target="../media/image4.svg"/><Relationship Id="rId7" Type="http://schemas.openxmlformats.org/officeDocument/2006/relationships/hyperlink" Target="https://ivyrichardfinalproject.000webhostapp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3350" y="436614"/>
            <a:ext cx="4306497" cy="16245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68976" y="436614"/>
            <a:ext cx="4306497" cy="16245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77350" y="436614"/>
            <a:ext cx="4306497" cy="16245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812976" y="436614"/>
            <a:ext cx="4306497" cy="16245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3350" y="1812347"/>
            <a:ext cx="4306497" cy="16245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68976" y="1812347"/>
            <a:ext cx="4306497" cy="16245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77350" y="1812347"/>
            <a:ext cx="4306497" cy="16245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812976" y="1812347"/>
            <a:ext cx="4306497" cy="16245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04775" y="3253526"/>
            <a:ext cx="4306497" cy="16245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40401" y="3253526"/>
            <a:ext cx="4306497" cy="162451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48775" y="3253526"/>
            <a:ext cx="4306497" cy="16245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784401" y="3253526"/>
            <a:ext cx="4306497" cy="16245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04775" y="4629259"/>
            <a:ext cx="4306497" cy="162451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40401" y="4629259"/>
            <a:ext cx="4306497" cy="162451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48775" y="4629259"/>
            <a:ext cx="4306497" cy="162451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784401" y="4629259"/>
            <a:ext cx="4306497" cy="162451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04775" y="6036070"/>
            <a:ext cx="4306497" cy="162451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40401" y="6036070"/>
            <a:ext cx="4306497" cy="162451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48775" y="6036070"/>
            <a:ext cx="4306497" cy="162451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784401" y="6036070"/>
            <a:ext cx="4306497" cy="162451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04775" y="7411803"/>
            <a:ext cx="4306497" cy="16245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40401" y="7411803"/>
            <a:ext cx="4306497" cy="162451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48775" y="7411803"/>
            <a:ext cx="4306497" cy="162451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784401" y="7411803"/>
            <a:ext cx="4306497" cy="16245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76200" y="8852982"/>
            <a:ext cx="4306497" cy="162451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11826" y="8852982"/>
            <a:ext cx="4306497" cy="162451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20200" y="8852982"/>
            <a:ext cx="4306497" cy="162451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755826" y="8852982"/>
            <a:ext cx="4306497" cy="1624515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91348" y="656770"/>
            <a:ext cx="13937065" cy="8853314"/>
            <a:chOff x="0" y="0"/>
            <a:chExt cx="3670667" cy="23317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670667" cy="2331737"/>
            </a:xfrm>
            <a:custGeom>
              <a:avLst/>
              <a:gdLst/>
              <a:ahLst/>
              <a:cxnLst/>
              <a:rect l="l" t="t" r="r" b="b"/>
              <a:pathLst>
                <a:path w="3670667" h="2331737">
                  <a:moveTo>
                    <a:pt x="0" y="0"/>
                  </a:moveTo>
                  <a:lnTo>
                    <a:pt x="3670667" y="0"/>
                  </a:lnTo>
                  <a:lnTo>
                    <a:pt x="3670667" y="2331737"/>
                  </a:lnTo>
                  <a:lnTo>
                    <a:pt x="0" y="233173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 r="2029"/>
          <a:stretch>
            <a:fillRect/>
          </a:stretch>
        </p:blipFill>
        <p:spPr>
          <a:xfrm>
            <a:off x="2473791" y="1887190"/>
            <a:ext cx="13416619" cy="6248401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5174666" y="182193"/>
            <a:ext cx="7938667" cy="387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356" u="sng">
                <a:solidFill>
                  <a:srgbClr val="000000"/>
                </a:solidFill>
                <a:latin typeface="Open Sans"/>
              </a:rPr>
              <a:t>Web Design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0" y="8307063"/>
            <a:ext cx="18288000" cy="9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2756" u="sng">
                <a:solidFill>
                  <a:srgbClr val="FFFFFF"/>
                </a:solidFill>
                <a:latin typeface="Open Sans Bold"/>
              </a:rPr>
              <a:t>Group:</a:t>
            </a:r>
          </a:p>
          <a:p>
            <a:pPr marL="0" lvl="0" indent="0" algn="ctr"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FFFFF"/>
                </a:solidFill>
                <a:latin typeface="Open Sans Bold"/>
              </a:rPr>
              <a:t>Tran Dinh Duy - Nguyen Quang Hao - Nguyen Tuan Dung - Nguyen Quynh Nhi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317862" y="858084"/>
            <a:ext cx="791897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sz="7520" dirty="0">
                <a:solidFill>
                  <a:srgbClr val="FFFFFF"/>
                </a:solidFill>
                <a:latin typeface="Helvetica Neue" panose="02000403000000020004" pitchFamily="2" charset="0"/>
              </a:rPr>
              <a:t>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EC6142C9-0CB1-44E0-9489-E214C0A2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95" y="628650"/>
            <a:ext cx="13873409" cy="902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82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" y="-813064"/>
            <a:ext cx="6777704" cy="11783499"/>
            <a:chOff x="0" y="0"/>
            <a:chExt cx="2156327" cy="3748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6327" cy="3748922"/>
            </a:xfrm>
            <a:custGeom>
              <a:avLst/>
              <a:gdLst/>
              <a:ahLst/>
              <a:cxnLst/>
              <a:rect l="l" t="t" r="r" b="b"/>
              <a:pathLst>
                <a:path w="2156327" h="3748922">
                  <a:moveTo>
                    <a:pt x="2031867" y="3748921"/>
                  </a:moveTo>
                  <a:lnTo>
                    <a:pt x="124460" y="3748921"/>
                  </a:lnTo>
                  <a:cubicBezTo>
                    <a:pt x="55880" y="3748921"/>
                    <a:pt x="0" y="3693041"/>
                    <a:pt x="0" y="36244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1867" y="0"/>
                  </a:lnTo>
                  <a:cubicBezTo>
                    <a:pt x="2100447" y="0"/>
                    <a:pt x="2156327" y="55880"/>
                    <a:pt x="2156327" y="124460"/>
                  </a:cubicBezTo>
                  <a:lnTo>
                    <a:pt x="2156327" y="3624461"/>
                  </a:lnTo>
                  <a:cubicBezTo>
                    <a:pt x="2156327" y="3693042"/>
                    <a:pt x="2100447" y="3748922"/>
                    <a:pt x="2031867" y="3748922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44823" y="6779931"/>
            <a:ext cx="5849957" cy="147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3 main categories of our products, namely for Men, for Women and for Children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47430" y="283514"/>
            <a:ext cx="5444744" cy="1845521"/>
            <a:chOff x="0" y="0"/>
            <a:chExt cx="2946930" cy="9988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46930" cy="998875"/>
            </a:xfrm>
            <a:custGeom>
              <a:avLst/>
              <a:gdLst/>
              <a:ahLst/>
              <a:cxnLst/>
              <a:rect l="l" t="t" r="r" b="b"/>
              <a:pathLst>
                <a:path w="2946930" h="998875">
                  <a:moveTo>
                    <a:pt x="2822470" y="998875"/>
                  </a:moveTo>
                  <a:lnTo>
                    <a:pt x="124460" y="998875"/>
                  </a:lnTo>
                  <a:cubicBezTo>
                    <a:pt x="55880" y="998875"/>
                    <a:pt x="0" y="942995"/>
                    <a:pt x="0" y="8744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22470" y="0"/>
                  </a:lnTo>
                  <a:cubicBezTo>
                    <a:pt x="2891050" y="0"/>
                    <a:pt x="2946930" y="55880"/>
                    <a:pt x="2946930" y="124460"/>
                  </a:cubicBezTo>
                  <a:lnTo>
                    <a:pt x="2946930" y="874415"/>
                  </a:lnTo>
                  <a:cubicBezTo>
                    <a:pt x="2946930" y="942995"/>
                    <a:pt x="2891050" y="998875"/>
                    <a:pt x="2822470" y="998875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47430" y="601990"/>
            <a:ext cx="5444744" cy="138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FFFFFF"/>
                </a:solidFill>
                <a:latin typeface="Helvetica Neue" panose="02000403000000020004" pitchFamily="2" charset="0"/>
              </a:rPr>
              <a:t>PRODUCT</a:t>
            </a:r>
          </a:p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FFFFFF"/>
                </a:solidFill>
                <a:latin typeface="Helvetica Neue" panose="02000403000000020004" pitchFamily="2" charset="0"/>
              </a:rPr>
              <a:t>OPTIONS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787" y="3795184"/>
            <a:ext cx="6446031" cy="283234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595"/>
          <a:stretch>
            <a:fillRect/>
          </a:stretch>
        </p:blipFill>
        <p:spPr>
          <a:xfrm>
            <a:off x="9814731" y="1241697"/>
            <a:ext cx="6311027" cy="687252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045266" y="8227191"/>
            <a:ext cx="5849957" cy="98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products with attributes: color + size + quantity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746708">
            <a:off x="1773473" y="-2588686"/>
            <a:ext cx="14114256" cy="146261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100000">
            <a:off x="13478453" y="-1581330"/>
            <a:ext cx="6728617" cy="69726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601395">
            <a:off x="-692428" y="6150336"/>
            <a:ext cx="5784808" cy="599462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97040" y="163930"/>
            <a:ext cx="8581151" cy="9959140"/>
            <a:chOff x="0" y="0"/>
            <a:chExt cx="2260056" cy="26229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0056" cy="2622984"/>
            </a:xfrm>
            <a:custGeom>
              <a:avLst/>
              <a:gdLst/>
              <a:ahLst/>
              <a:cxnLst/>
              <a:rect l="l" t="t" r="r" b="b"/>
              <a:pathLst>
                <a:path w="2260056" h="2622984">
                  <a:moveTo>
                    <a:pt x="0" y="0"/>
                  </a:moveTo>
                  <a:lnTo>
                    <a:pt x="2260056" y="0"/>
                  </a:lnTo>
                  <a:lnTo>
                    <a:pt x="2260056" y="2622984"/>
                  </a:lnTo>
                  <a:lnTo>
                    <a:pt x="0" y="26229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19599">
            <a:off x="-914100" y="5987883"/>
            <a:ext cx="1828200" cy="189450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345077" y="1012487"/>
            <a:ext cx="1348756" cy="134875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>
                <a:alpha val="47843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578861" y="499678"/>
            <a:ext cx="8159269" cy="1025619"/>
            <a:chOff x="0" y="0"/>
            <a:chExt cx="2919405" cy="3669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19406" cy="366969"/>
            </a:xfrm>
            <a:custGeom>
              <a:avLst/>
              <a:gdLst/>
              <a:ahLst/>
              <a:cxnLst/>
              <a:rect l="l" t="t" r="r" b="b"/>
              <a:pathLst>
                <a:path w="2919406" h="366969">
                  <a:moveTo>
                    <a:pt x="0" y="0"/>
                  </a:moveTo>
                  <a:lnTo>
                    <a:pt x="2919406" y="0"/>
                  </a:lnTo>
                  <a:lnTo>
                    <a:pt x="2919406" y="366969"/>
                  </a:lnTo>
                  <a:lnTo>
                    <a:pt x="0" y="36696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15509" y="1905000"/>
            <a:ext cx="8485972" cy="8055463"/>
            <a:chOff x="0" y="0"/>
            <a:chExt cx="2234989" cy="21216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34989" cy="2121603"/>
            </a:xfrm>
            <a:custGeom>
              <a:avLst/>
              <a:gdLst/>
              <a:ahLst/>
              <a:cxnLst/>
              <a:rect l="l" t="t" r="r" b="b"/>
              <a:pathLst>
                <a:path w="2234989" h="2121603">
                  <a:moveTo>
                    <a:pt x="0" y="0"/>
                  </a:moveTo>
                  <a:lnTo>
                    <a:pt x="2234989" y="0"/>
                  </a:lnTo>
                  <a:lnTo>
                    <a:pt x="2234989" y="2121603"/>
                  </a:lnTo>
                  <a:lnTo>
                    <a:pt x="0" y="2121603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5444" y="345236"/>
            <a:ext cx="8184342" cy="408916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5444" y="4610403"/>
            <a:ext cx="8184342" cy="537097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23842" y="3386071"/>
            <a:ext cx="5469307" cy="634898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578861" y="665454"/>
            <a:ext cx="8159269" cy="85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1"/>
              </a:lnSpc>
            </a:pPr>
            <a:r>
              <a:rPr lang="en-US" sz="6531" dirty="0">
                <a:solidFill>
                  <a:srgbClr val="FFFFFF"/>
                </a:solidFill>
                <a:latin typeface="Helvetica Neue" panose="02000403000000020004" pitchFamily="2" charset="0"/>
              </a:rPr>
              <a:t>ORDER TRACKING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96868" y="2039262"/>
            <a:ext cx="5849957" cy="98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FFFFFF"/>
                </a:solidFill>
                <a:latin typeface="Open Sans Bold"/>
              </a:rPr>
              <a:t>where customers can see and manage their orders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28084" y="3086100"/>
            <a:ext cx="603183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1140" y="4696561"/>
            <a:ext cx="3388048" cy="3730127"/>
            <a:chOff x="0" y="0"/>
            <a:chExt cx="3133810" cy="34502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3810" cy="3450220"/>
            </a:xfrm>
            <a:custGeom>
              <a:avLst/>
              <a:gdLst/>
              <a:ahLst/>
              <a:cxnLst/>
              <a:rect l="l" t="t" r="r" b="b"/>
              <a:pathLst>
                <a:path w="3133810" h="3450220">
                  <a:moveTo>
                    <a:pt x="3009350" y="3450220"/>
                  </a:moveTo>
                  <a:lnTo>
                    <a:pt x="124460" y="3450220"/>
                  </a:lnTo>
                  <a:cubicBezTo>
                    <a:pt x="55880" y="3450220"/>
                    <a:pt x="0" y="3394340"/>
                    <a:pt x="0" y="33257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325760"/>
                  </a:lnTo>
                  <a:cubicBezTo>
                    <a:pt x="3133810" y="3394340"/>
                    <a:pt x="3077930" y="3450220"/>
                    <a:pt x="3009350" y="345022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388063" y="4696561"/>
            <a:ext cx="3388048" cy="3730127"/>
            <a:chOff x="0" y="0"/>
            <a:chExt cx="3133810" cy="34502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3810" cy="3450220"/>
            </a:xfrm>
            <a:custGeom>
              <a:avLst/>
              <a:gdLst/>
              <a:ahLst/>
              <a:cxnLst/>
              <a:rect l="l" t="t" r="r" b="b"/>
              <a:pathLst>
                <a:path w="3133810" h="3450220">
                  <a:moveTo>
                    <a:pt x="3009350" y="3450220"/>
                  </a:moveTo>
                  <a:lnTo>
                    <a:pt x="124460" y="3450220"/>
                  </a:lnTo>
                  <a:cubicBezTo>
                    <a:pt x="55880" y="3450220"/>
                    <a:pt x="0" y="3394340"/>
                    <a:pt x="0" y="33257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325760"/>
                  </a:lnTo>
                  <a:cubicBezTo>
                    <a:pt x="3133810" y="3394340"/>
                    <a:pt x="3077930" y="3450220"/>
                    <a:pt x="3009350" y="345022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202632" y="4808213"/>
            <a:ext cx="3388048" cy="3730127"/>
            <a:chOff x="0" y="0"/>
            <a:chExt cx="3133810" cy="34502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3810" cy="3450220"/>
            </a:xfrm>
            <a:custGeom>
              <a:avLst/>
              <a:gdLst/>
              <a:ahLst/>
              <a:cxnLst/>
              <a:rect l="l" t="t" r="r" b="b"/>
              <a:pathLst>
                <a:path w="3133810" h="3450220">
                  <a:moveTo>
                    <a:pt x="3009350" y="3450220"/>
                  </a:moveTo>
                  <a:lnTo>
                    <a:pt x="124460" y="3450220"/>
                  </a:lnTo>
                  <a:cubicBezTo>
                    <a:pt x="55880" y="3450220"/>
                    <a:pt x="0" y="3394340"/>
                    <a:pt x="0" y="33257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325760"/>
                  </a:lnTo>
                  <a:cubicBezTo>
                    <a:pt x="3133810" y="3394340"/>
                    <a:pt x="3077930" y="3450220"/>
                    <a:pt x="3009350" y="345022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724548" y="5920848"/>
            <a:ext cx="2715079" cy="147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User experience</a:t>
            </a:r>
          </a:p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endParaRPr lang="en-US" sz="3024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94860" y="4277088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4492" y="5809309"/>
            <a:ext cx="3064329" cy="147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The administrator functionality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11783" y="4277088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7625" y="5921072"/>
            <a:ext cx="2715079" cy="147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Underlying technologies used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34182" y="4388739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"/>
              </a:rPr>
              <a:t>03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340947" y="8824410"/>
            <a:ext cx="4306497" cy="162451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775591" y="8824410"/>
            <a:ext cx="4306497" cy="162451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05912" y="8824410"/>
            <a:ext cx="4306497" cy="162451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640556" y="8824410"/>
            <a:ext cx="4306497" cy="162451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340947" y="-19050"/>
            <a:ext cx="4306497" cy="162451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4775591" y="-19050"/>
            <a:ext cx="4306497" cy="162451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9205912" y="-19050"/>
            <a:ext cx="4306497" cy="162451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13640556" y="-19050"/>
            <a:ext cx="4306497" cy="162451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3675" y="1611637"/>
            <a:ext cx="17960649" cy="278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10"/>
              </a:lnSpc>
            </a:pPr>
            <a:r>
              <a:rPr lang="en-US" sz="21710" dirty="0">
                <a:solidFill>
                  <a:srgbClr val="000000"/>
                </a:solidFill>
                <a:latin typeface="Helvetica Neue" panose="02000403000000020004" pitchFamily="2" charset="0"/>
              </a:rPr>
              <a:t>OUTLINE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602341">
            <a:off x="11662751" y="2855952"/>
            <a:ext cx="8685195" cy="90002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397579">
            <a:off x="15243511" y="-1356315"/>
            <a:ext cx="4603079" cy="47700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-2566642" y="4518834"/>
            <a:ext cx="6348203" cy="65784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698564">
            <a:off x="-2337952" y="-3928601"/>
            <a:ext cx="8685195" cy="900020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2810" y="5715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701972">
            <a:off x="14333031" y="-879743"/>
            <a:ext cx="1697903" cy="17594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320056" y="8046850"/>
            <a:ext cx="1348756" cy="134875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>
                <a:alpha val="57647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07459" y="271254"/>
            <a:ext cx="6651471" cy="6813405"/>
            <a:chOff x="0" y="0"/>
            <a:chExt cx="2086610" cy="2137410"/>
          </a:xfrm>
        </p:grpSpPr>
        <p:sp>
          <p:nvSpPr>
            <p:cNvPr id="12" name="Freeform 12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6"/>
              <a:stretch>
                <a:fillRect l="-9136" r="-913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8562410" y="6169685"/>
            <a:ext cx="8982640" cy="343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1</a:t>
            </a:r>
          </a:p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TECHNOLOGY USED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68340" y="-406532"/>
            <a:ext cx="7129185" cy="11100064"/>
            <a:chOff x="0" y="0"/>
            <a:chExt cx="2268151" cy="35314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8151" cy="3531486"/>
            </a:xfrm>
            <a:custGeom>
              <a:avLst/>
              <a:gdLst/>
              <a:ahLst/>
              <a:cxnLst/>
              <a:rect l="l" t="t" r="r" b="b"/>
              <a:pathLst>
                <a:path w="2268151" h="3531486">
                  <a:moveTo>
                    <a:pt x="2143691" y="3531486"/>
                  </a:moveTo>
                  <a:lnTo>
                    <a:pt x="124460" y="3531486"/>
                  </a:lnTo>
                  <a:cubicBezTo>
                    <a:pt x="55880" y="3531486"/>
                    <a:pt x="0" y="3475606"/>
                    <a:pt x="0" y="34070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3691" y="0"/>
                  </a:lnTo>
                  <a:cubicBezTo>
                    <a:pt x="2212271" y="0"/>
                    <a:pt x="2268151" y="55880"/>
                    <a:pt x="2268151" y="124460"/>
                  </a:cubicBezTo>
                  <a:lnTo>
                    <a:pt x="2268151" y="3407027"/>
                  </a:lnTo>
                  <a:cubicBezTo>
                    <a:pt x="2268151" y="3475606"/>
                    <a:pt x="2212271" y="3531486"/>
                    <a:pt x="2143691" y="353148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654703" y="3158065"/>
            <a:ext cx="6156459" cy="661812"/>
            <a:chOff x="0" y="0"/>
            <a:chExt cx="8208612" cy="88241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Google Font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54703" y="3819876"/>
            <a:ext cx="6156459" cy="661812"/>
            <a:chOff x="0" y="0"/>
            <a:chExt cx="8208612" cy="88241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 err="1">
                  <a:solidFill>
                    <a:srgbClr val="000000"/>
                  </a:solidFill>
                  <a:latin typeface="Open Sans Bold"/>
                </a:rPr>
                <a:t>Jquery</a:t>
              </a: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 Slider Component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54703" y="4481688"/>
            <a:ext cx="6156459" cy="661812"/>
            <a:chOff x="0" y="0"/>
            <a:chExt cx="8208612" cy="88241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 err="1">
                  <a:solidFill>
                    <a:srgbClr val="000000"/>
                  </a:solidFill>
                  <a:latin typeface="Open Sans Bold"/>
                </a:rPr>
                <a:t>Jquery</a:t>
              </a: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 Waypoint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54703" y="5143500"/>
            <a:ext cx="6156459" cy="661812"/>
            <a:chOff x="0" y="0"/>
            <a:chExt cx="8208612" cy="88241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Bootstrap for CSS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54703" y="5764777"/>
            <a:ext cx="6156459" cy="661812"/>
            <a:chOff x="0" y="0"/>
            <a:chExt cx="8208612" cy="882416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Data Table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54703" y="6467124"/>
            <a:ext cx="6156459" cy="661812"/>
            <a:chOff x="0" y="0"/>
            <a:chExt cx="8208612" cy="882416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MD5 to encrypt password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6705" y="2904781"/>
            <a:ext cx="9541504" cy="447743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001036" y="727080"/>
            <a:ext cx="5444744" cy="70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545454"/>
                </a:solidFill>
                <a:latin typeface="Helvetica Neue" panose="02000403000000020004" pitchFamily="2" charset="0"/>
              </a:rPr>
              <a:t>TECHNOLOGY</a:t>
            </a:r>
          </a:p>
        </p:txBody>
      </p:sp>
      <p:grpSp>
        <p:nvGrpSpPr>
          <p:cNvPr id="24" name="Group 19">
            <a:extLst>
              <a:ext uri="{FF2B5EF4-FFF2-40B4-BE49-F238E27FC236}">
                <a16:creationId xmlns:a16="http://schemas.microsoft.com/office/drawing/2014/main" id="{472740E9-C47C-4469-A4CA-5247D0B6F23C}"/>
              </a:ext>
            </a:extLst>
          </p:cNvPr>
          <p:cNvGrpSpPr/>
          <p:nvPr/>
        </p:nvGrpSpPr>
        <p:grpSpPr>
          <a:xfrm>
            <a:off x="11674756" y="7128936"/>
            <a:ext cx="6156459" cy="661812"/>
            <a:chOff x="0" y="0"/>
            <a:chExt cx="8208612" cy="882416"/>
          </a:xfrm>
        </p:grpSpPr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6C7FEA80-76A9-4E6F-B716-E0F0D653A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A19E1A2A-0B1D-4A78-8B5D-45DFC06E1DA7}"/>
                </a:ext>
              </a:extLst>
            </p:cNvPr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>
                  <a:solidFill>
                    <a:srgbClr val="000000"/>
                  </a:solidFill>
                  <a:latin typeface="Open Sans Bold"/>
                </a:rPr>
                <a:t>Hosting by 000webhost</a:t>
              </a:r>
            </a:p>
          </p:txBody>
        </p:sp>
      </p:grpSp>
      <p:grpSp>
        <p:nvGrpSpPr>
          <p:cNvPr id="27" name="Group 19">
            <a:extLst>
              <a:ext uri="{FF2B5EF4-FFF2-40B4-BE49-F238E27FC236}">
                <a16:creationId xmlns:a16="http://schemas.microsoft.com/office/drawing/2014/main" id="{55B201CB-CDC5-4E84-8C5F-A54BF7D4758C}"/>
              </a:ext>
            </a:extLst>
          </p:cNvPr>
          <p:cNvGrpSpPr/>
          <p:nvPr/>
        </p:nvGrpSpPr>
        <p:grpSpPr>
          <a:xfrm>
            <a:off x="11694809" y="7790748"/>
            <a:ext cx="6156459" cy="661812"/>
            <a:chOff x="0" y="0"/>
            <a:chExt cx="8208612" cy="882416"/>
          </a:xfrm>
        </p:grpSpPr>
        <p:pic>
          <p:nvPicPr>
            <p:cNvPr id="28" name="Picture 20">
              <a:extLst>
                <a:ext uri="{FF2B5EF4-FFF2-40B4-BE49-F238E27FC236}">
                  <a16:creationId xmlns:a16="http://schemas.microsoft.com/office/drawing/2014/main" id="{E95AEB74-6B3E-4AA1-AF87-FA6E702C9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83FD16CA-5F1B-4F52-B4FE-48EFF2723025}"/>
                </a:ext>
              </a:extLst>
            </p:cNvPr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 err="1">
                  <a:solidFill>
                    <a:srgbClr val="000000"/>
                  </a:solidFill>
                  <a:latin typeface="Open Sans Bold"/>
                </a:rPr>
                <a:t>Jquery</a:t>
              </a: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 Counter</a:t>
              </a:r>
            </a:p>
          </p:txBody>
        </p:sp>
      </p:grpSp>
      <p:grpSp>
        <p:nvGrpSpPr>
          <p:cNvPr id="30" name="Group 19">
            <a:extLst>
              <a:ext uri="{FF2B5EF4-FFF2-40B4-BE49-F238E27FC236}">
                <a16:creationId xmlns:a16="http://schemas.microsoft.com/office/drawing/2014/main" id="{D1C2506D-1576-422A-B3F2-59481E217B61}"/>
              </a:ext>
            </a:extLst>
          </p:cNvPr>
          <p:cNvGrpSpPr/>
          <p:nvPr/>
        </p:nvGrpSpPr>
        <p:grpSpPr>
          <a:xfrm>
            <a:off x="11714862" y="8452560"/>
            <a:ext cx="6156459" cy="661812"/>
            <a:chOff x="0" y="0"/>
            <a:chExt cx="8208612" cy="882416"/>
          </a:xfrm>
        </p:grpSpPr>
        <p:pic>
          <p:nvPicPr>
            <p:cNvPr id="31" name="Picture 20">
              <a:extLst>
                <a:ext uri="{FF2B5EF4-FFF2-40B4-BE49-F238E27FC236}">
                  <a16:creationId xmlns:a16="http://schemas.microsoft.com/office/drawing/2014/main" id="{6C717E49-DBF5-47D3-A291-0FD1E5514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32" name="TextBox 21">
              <a:extLst>
                <a:ext uri="{FF2B5EF4-FFF2-40B4-BE49-F238E27FC236}">
                  <a16:creationId xmlns:a16="http://schemas.microsoft.com/office/drawing/2014/main" id="{C683104E-B028-42BC-BBB2-58AB48F60932}"/>
                </a:ext>
              </a:extLst>
            </p:cNvPr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Font-Awesome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602341">
            <a:off x="11662751" y="2855952"/>
            <a:ext cx="8685195" cy="90002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397579">
            <a:off x="15243511" y="-1356315"/>
            <a:ext cx="4603079" cy="47700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-2566642" y="4518834"/>
            <a:ext cx="6348203" cy="65784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698564">
            <a:off x="-2337952" y="-3928601"/>
            <a:ext cx="8685195" cy="900020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2810" y="5715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701972">
            <a:off x="14333031" y="-879743"/>
            <a:ext cx="1697903" cy="17594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320056" y="8046850"/>
            <a:ext cx="1348756" cy="134875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>
                <a:alpha val="57647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8700" y="2166239"/>
            <a:ext cx="6651471" cy="6813405"/>
            <a:chOff x="0" y="0"/>
            <a:chExt cx="2086610" cy="2137410"/>
          </a:xfrm>
        </p:grpSpPr>
        <p:sp>
          <p:nvSpPr>
            <p:cNvPr id="12" name="Freeform 12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6"/>
              <a:stretch>
                <a:fillRect l="-26728" r="-26728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8562410" y="3505142"/>
            <a:ext cx="8982640" cy="343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2</a:t>
            </a:r>
          </a:p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USER</a:t>
            </a:r>
          </a:p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EXPERIENCE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C0A405-0BC6-42A4-8FD6-3DC66B5ACFF9}"/>
              </a:ext>
            </a:extLst>
          </p:cNvPr>
          <p:cNvSpPr txBox="1"/>
          <p:nvPr/>
        </p:nvSpPr>
        <p:spPr>
          <a:xfrm>
            <a:off x="8562410" y="7103269"/>
            <a:ext cx="6781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https://ivyrichardfinalproject.000webhostapp.com/</a:t>
            </a:r>
            <a:endParaRPr 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CB2C1-B0F8-4CE4-A081-CEB83D193D02}"/>
              </a:ext>
            </a:extLst>
          </p:cNvPr>
          <p:cNvSpPr txBox="1"/>
          <p:nvPr/>
        </p:nvSpPr>
        <p:spPr>
          <a:xfrm>
            <a:off x="8553027" y="8394869"/>
            <a:ext cx="324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CHECKLIST</a:t>
            </a:r>
            <a:endParaRPr 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011"/>
          <a:stretch>
            <a:fillRect/>
          </a:stretch>
        </p:blipFill>
        <p:spPr>
          <a:xfrm>
            <a:off x="279843" y="317270"/>
            <a:ext cx="10577968" cy="96524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68340" y="-406532"/>
            <a:ext cx="7129185" cy="11100064"/>
            <a:chOff x="0" y="0"/>
            <a:chExt cx="2268151" cy="3531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8151" cy="3531486"/>
            </a:xfrm>
            <a:custGeom>
              <a:avLst/>
              <a:gdLst/>
              <a:ahLst/>
              <a:cxnLst/>
              <a:rect l="l" t="t" r="r" b="b"/>
              <a:pathLst>
                <a:path w="2268151" h="3531486">
                  <a:moveTo>
                    <a:pt x="2143691" y="3531486"/>
                  </a:moveTo>
                  <a:lnTo>
                    <a:pt x="124460" y="3531486"/>
                  </a:lnTo>
                  <a:cubicBezTo>
                    <a:pt x="55880" y="3531486"/>
                    <a:pt x="0" y="3475606"/>
                    <a:pt x="0" y="34070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3691" y="0"/>
                  </a:lnTo>
                  <a:cubicBezTo>
                    <a:pt x="2212271" y="0"/>
                    <a:pt x="2268151" y="55880"/>
                    <a:pt x="2268151" y="124460"/>
                  </a:cubicBezTo>
                  <a:lnTo>
                    <a:pt x="2268151" y="3407027"/>
                  </a:lnTo>
                  <a:cubicBezTo>
                    <a:pt x="2268151" y="3475606"/>
                    <a:pt x="2212271" y="3531486"/>
                    <a:pt x="2143691" y="353148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793804" y="4309908"/>
            <a:ext cx="613003" cy="66181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00306" y="4383835"/>
            <a:ext cx="5849957" cy="48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Move to BootStrap for CSS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01036" y="727080"/>
            <a:ext cx="5444744" cy="7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545454"/>
                </a:solidFill>
                <a:latin typeface="Helvetica Neue" panose="02000403000000020004" pitchFamily="2" charset="0"/>
              </a:rPr>
              <a:t>HTML &amp; CSS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2425" r="21785"/>
          <a:stretch>
            <a:fillRect/>
          </a:stretch>
        </p:blipFill>
        <p:spPr>
          <a:xfrm>
            <a:off x="279843" y="317270"/>
            <a:ext cx="10577968" cy="96524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68340" y="-406532"/>
            <a:ext cx="7129185" cy="11100064"/>
            <a:chOff x="0" y="0"/>
            <a:chExt cx="2268151" cy="3531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8151" cy="3531486"/>
            </a:xfrm>
            <a:custGeom>
              <a:avLst/>
              <a:gdLst/>
              <a:ahLst/>
              <a:cxnLst/>
              <a:rect l="l" t="t" r="r" b="b"/>
              <a:pathLst>
                <a:path w="2268151" h="3531486">
                  <a:moveTo>
                    <a:pt x="2143691" y="3531486"/>
                  </a:moveTo>
                  <a:lnTo>
                    <a:pt x="124460" y="3531486"/>
                  </a:lnTo>
                  <a:cubicBezTo>
                    <a:pt x="55880" y="3531486"/>
                    <a:pt x="0" y="3475606"/>
                    <a:pt x="0" y="34070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3691" y="0"/>
                  </a:lnTo>
                  <a:cubicBezTo>
                    <a:pt x="2212271" y="0"/>
                    <a:pt x="2268151" y="55880"/>
                    <a:pt x="2268151" y="124460"/>
                  </a:cubicBezTo>
                  <a:lnTo>
                    <a:pt x="2268151" y="3407027"/>
                  </a:lnTo>
                  <a:cubicBezTo>
                    <a:pt x="2268151" y="3475606"/>
                    <a:pt x="2212271" y="3531486"/>
                    <a:pt x="2143691" y="353148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758627" y="4481688"/>
            <a:ext cx="613003" cy="66181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98429" y="4638908"/>
            <a:ext cx="5849957" cy="98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Flexible design for both mobile and computer screen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01036" y="727080"/>
            <a:ext cx="5444744" cy="7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545454"/>
                </a:solidFill>
                <a:latin typeface="Helvetica Neue" panose="02000403000000020004" pitchFamily="2" charset="0"/>
              </a:rPr>
              <a:t>HTML &amp; CSS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68340" y="-406532"/>
            <a:ext cx="7129185" cy="11100064"/>
            <a:chOff x="0" y="0"/>
            <a:chExt cx="2268151" cy="35314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8151" cy="3531486"/>
            </a:xfrm>
            <a:custGeom>
              <a:avLst/>
              <a:gdLst/>
              <a:ahLst/>
              <a:cxnLst/>
              <a:rect l="l" t="t" r="r" b="b"/>
              <a:pathLst>
                <a:path w="2268151" h="3531486">
                  <a:moveTo>
                    <a:pt x="2143691" y="3531486"/>
                  </a:moveTo>
                  <a:lnTo>
                    <a:pt x="124460" y="3531486"/>
                  </a:lnTo>
                  <a:cubicBezTo>
                    <a:pt x="55880" y="3531486"/>
                    <a:pt x="0" y="3475606"/>
                    <a:pt x="0" y="34070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3691" y="0"/>
                  </a:lnTo>
                  <a:cubicBezTo>
                    <a:pt x="2212271" y="0"/>
                    <a:pt x="2268151" y="55880"/>
                    <a:pt x="2268151" y="124460"/>
                  </a:cubicBezTo>
                  <a:lnTo>
                    <a:pt x="2268151" y="3407027"/>
                  </a:lnTo>
                  <a:cubicBezTo>
                    <a:pt x="2268151" y="3475606"/>
                    <a:pt x="2212271" y="3531486"/>
                    <a:pt x="2143691" y="353148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25277" y="4272696"/>
            <a:ext cx="613003" cy="661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5213"/>
          <a:stretch>
            <a:fillRect/>
          </a:stretch>
        </p:blipFill>
        <p:spPr>
          <a:xfrm>
            <a:off x="423579" y="2182496"/>
            <a:ext cx="10298882" cy="592200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1779" y="4391295"/>
            <a:ext cx="5583257" cy="147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Flexible navigation bar,</a:t>
            </a:r>
          </a:p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transforming to menu when being in mobile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01036" y="727080"/>
            <a:ext cx="5444744" cy="7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545454"/>
                </a:solidFill>
                <a:latin typeface="Helvetica Neue" panose="02000403000000020004" pitchFamily="2" charset="0"/>
              </a:rPr>
              <a:t>HTML &amp; CSS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602341">
            <a:off x="11662751" y="2855952"/>
            <a:ext cx="8685195" cy="90002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397579">
            <a:off x="15243511" y="-1356315"/>
            <a:ext cx="4603079" cy="47700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-2566642" y="4518834"/>
            <a:ext cx="6348203" cy="65784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698564">
            <a:off x="-2337952" y="-3928601"/>
            <a:ext cx="8685195" cy="900020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2810" y="5715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701972">
            <a:off x="14333031" y="-879743"/>
            <a:ext cx="1697903" cy="17594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320056" y="8046850"/>
            <a:ext cx="1348756" cy="134875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>
                <a:alpha val="57647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562410" y="2975540"/>
            <a:ext cx="8982640" cy="231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3</a:t>
            </a:r>
          </a:p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BACK END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86542" y="1903395"/>
            <a:ext cx="7457002" cy="7076249"/>
            <a:chOff x="0" y="0"/>
            <a:chExt cx="2636520" cy="2501900"/>
          </a:xfrm>
        </p:grpSpPr>
        <p:sp>
          <p:nvSpPr>
            <p:cNvPr id="13" name="Freeform 1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6"/>
              <a:stretch>
                <a:fillRect t="-29040" b="-2904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8596925" y="5308169"/>
            <a:ext cx="5628809" cy="297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7"/>
              </a:lnSpc>
            </a:pPr>
            <a:r>
              <a:rPr lang="en-US" sz="3599">
                <a:solidFill>
                  <a:srgbClr val="FFFFFF"/>
                </a:solidFill>
                <a:latin typeface="Open Sans Bold"/>
              </a:rPr>
              <a:t>with </a:t>
            </a:r>
          </a:p>
          <a:p>
            <a:pPr>
              <a:lnSpc>
                <a:spcPts val="4787"/>
              </a:lnSpc>
            </a:pPr>
            <a:r>
              <a:rPr lang="en-US" sz="3599">
                <a:solidFill>
                  <a:srgbClr val="FFFFFF"/>
                </a:solidFill>
                <a:latin typeface="Open Sans Bold"/>
              </a:rPr>
              <a:t>- Login</a:t>
            </a:r>
          </a:p>
          <a:p>
            <a:pPr>
              <a:lnSpc>
                <a:spcPts val="4787"/>
              </a:lnSpc>
            </a:pPr>
            <a:r>
              <a:rPr lang="en-US" sz="3599">
                <a:solidFill>
                  <a:srgbClr val="FFFFFF"/>
                </a:solidFill>
                <a:latin typeface="Open Sans Bold"/>
              </a:rPr>
              <a:t>- Order Tracking</a:t>
            </a:r>
          </a:p>
          <a:p>
            <a:pPr>
              <a:lnSpc>
                <a:spcPts val="4787"/>
              </a:lnSpc>
            </a:pPr>
            <a:r>
              <a:rPr lang="en-US" sz="3599">
                <a:solidFill>
                  <a:srgbClr val="FFFFFF"/>
                </a:solidFill>
                <a:latin typeface="Open Sans Bold"/>
              </a:rPr>
              <a:t>- Product Listing</a:t>
            </a:r>
          </a:p>
          <a:p>
            <a:pPr>
              <a:lnSpc>
                <a:spcPts val="4787"/>
              </a:lnSpc>
            </a:pPr>
            <a:r>
              <a:rPr lang="en-US" sz="3599">
                <a:solidFill>
                  <a:srgbClr val="FFFFFF"/>
                </a:solidFill>
                <a:latin typeface="Open Sans Bold"/>
              </a:rPr>
              <a:t>- Product Management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157</Words>
  <Application>Microsoft Office PowerPoint</Application>
  <PresentationFormat>Custom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Open Sans</vt:lpstr>
      <vt:lpstr>Helvetica Neue</vt:lpstr>
      <vt:lpstr>Calibri</vt:lpstr>
      <vt:lpstr>Open Sans Bold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cp:lastModifiedBy>nhi quynh</cp:lastModifiedBy>
  <cp:revision>6</cp:revision>
  <dcterms:created xsi:type="dcterms:W3CDTF">2006-08-16T00:00:00Z</dcterms:created>
  <dcterms:modified xsi:type="dcterms:W3CDTF">2022-06-30T16:09:55Z</dcterms:modified>
  <dc:identifier>DAFErdKzPBY</dc:identifier>
</cp:coreProperties>
</file>